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0"/>
  </p:notes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</p:sldIdLst>
  <p:sldSz cx="9144000" cy="6858000" type="screen4x3"/>
  <p:notesSz cx="6858000" cy="9144000"/>
  <p:embeddedFontLst>
    <p:embeddedFont>
      <p:font typeface="Century Gothic" panose="020B0502020202020204" pitchFamily="34" charset="0"/>
      <p:regular r:id="rId31"/>
      <p:bold r:id="rId32"/>
      <p:italic r:id="rId33"/>
      <p:boldItalic r:id="rId34"/>
    </p:embeddedFont>
    <p:embeddedFont>
      <p:font typeface="Libre Baskerville" panose="02000000000000000000" pitchFamily="2" charset="0"/>
      <p:regular r:id="rId35"/>
      <p:bold r:id="rId36"/>
      <p:italic r:id="rId37"/>
    </p:embeddedFont>
    <p:embeddedFont>
      <p:font typeface="Palatino Linotype" panose="02040502050505030304" pitchFamily="18" charset="0"/>
      <p:regular r:id="rId38"/>
      <p:bold r:id="rId39"/>
      <p:italic r:id="rId40"/>
      <p:boldItalic r:id="rId4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3" roundtripDataSignature="AMtx7mjOYl7CHxQE9mdIi19Zw9H9nmG+/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9" d="100"/>
          <a:sy n="69" d="100"/>
        </p:scale>
        <p:origin x="1200" y="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" name="Google Shape;288;p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803405"/>
            <a:ext cx="73152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632201"/>
            <a:ext cx="73152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932170" y="4323845"/>
            <a:ext cx="229742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914400" y="4323846"/>
            <a:ext cx="48806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057900" y="1430867"/>
            <a:ext cx="2171700" cy="365125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879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55" y="4697361"/>
            <a:ext cx="7956482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94355" y="977035"/>
            <a:ext cx="7950260" cy="340697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5516716"/>
            <a:ext cx="7955280" cy="746924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1619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3"/>
            <a:ext cx="795528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649134"/>
            <a:ext cx="7772400" cy="1330852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5288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8351" y="753534"/>
            <a:ext cx="7613650" cy="2756234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77899" y="3509768"/>
            <a:ext cx="7194552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174597"/>
            <a:ext cx="7778752" cy="821265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9438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31458" y="80772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146733" y="302133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4064708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124702"/>
            <a:ext cx="7774782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92" y="3648316"/>
            <a:ext cx="7773608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562176" y="378884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4360" y="378884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47843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171701" y="762000"/>
            <a:ext cx="637793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94361" y="2202080"/>
            <a:ext cx="2560320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9436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02237" y="2201333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00781" y="2904068"/>
            <a:ext cx="2560320" cy="335957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9319" y="2192866"/>
            <a:ext cx="2560320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89320" y="2904564"/>
            <a:ext cx="2560320" cy="335907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74866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171702" y="762000"/>
            <a:ext cx="6381984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94360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94360" y="2331720"/>
            <a:ext cx="2560320" cy="15073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94360" y="4796103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91873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291872" y="2331720"/>
            <a:ext cx="2560320" cy="1509862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290858" y="4796102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93365" y="4113340"/>
            <a:ext cx="2560320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993364" y="2331721"/>
            <a:ext cx="2560320" cy="1508919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93272" y="4796100"/>
            <a:ext cx="2560320" cy="146753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87196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2194560"/>
            <a:ext cx="7955280" cy="40690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1112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06590" y="747183"/>
            <a:ext cx="1543050" cy="424867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94360" y="746126"/>
            <a:ext cx="6278035" cy="424973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4" cy="365125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078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1226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95862"/>
            <a:ext cx="9144000" cy="18621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753534"/>
            <a:ext cx="7955280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3641726"/>
            <a:ext cx="7955281" cy="1354134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176" y="381001"/>
            <a:ext cx="2183130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94360" y="381001"/>
            <a:ext cx="48306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82466" y="381001"/>
            <a:ext cx="667173" cy="365125"/>
          </a:xfrm>
        </p:spPr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963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4360" y="2194560"/>
            <a:ext cx="3910579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099" y="2194560"/>
            <a:ext cx="3907540" cy="40690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537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762000"/>
            <a:ext cx="637794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1279" y="2183802"/>
            <a:ext cx="3683659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4359" y="3132667"/>
            <a:ext cx="3910579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9018" y="2183802"/>
            <a:ext cx="368062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2098" y="3132667"/>
            <a:ext cx="3907541" cy="31309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5564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66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228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30861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746760"/>
            <a:ext cx="4663440" cy="551688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308610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002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4360" y="1524000"/>
            <a:ext cx="407573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77524" y="751242"/>
            <a:ext cx="3674234" cy="5512398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4360" y="3124200"/>
            <a:ext cx="4075730" cy="31394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52575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10810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71700" y="764373"/>
            <a:ext cx="637794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94360" y="2194560"/>
            <a:ext cx="7955280" cy="4069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12230" y="6356351"/>
            <a:ext cx="2137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4360" y="6355846"/>
            <a:ext cx="56807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72250" y="381001"/>
            <a:ext cx="197739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577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>
            <a:spLocks noGrp="1"/>
          </p:cNvSpPr>
          <p:nvPr>
            <p:ph type="ctrTitle"/>
          </p:nvPr>
        </p:nvSpPr>
        <p:spPr>
          <a:xfrm>
            <a:off x="171450" y="1975104"/>
            <a:ext cx="8801100" cy="923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Libre Baskerville"/>
              <a:buNone/>
            </a:pPr>
            <a:r>
              <a:rPr lang="en-US" sz="4000" b="1" dirty="0">
                <a:latin typeface="+mn-lt"/>
                <a:ea typeface="Libre Baskerville"/>
                <a:cs typeface="Libre Baskerville"/>
                <a:sym typeface="Libre Baskerville"/>
              </a:rPr>
              <a:t>Global patterns of </a:t>
            </a:r>
            <a:br>
              <a:rPr lang="en-US" sz="4000" b="1" dirty="0">
                <a:latin typeface="+mn-lt"/>
                <a:ea typeface="Libre Baskerville"/>
                <a:cs typeface="Libre Baskerville"/>
                <a:sym typeface="Libre Baskerville"/>
              </a:rPr>
            </a:br>
            <a:r>
              <a:rPr lang="en-US" sz="4000" b="1" dirty="0">
                <a:latin typeface="+mn-lt"/>
                <a:ea typeface="Libre Baskerville"/>
                <a:cs typeface="Libre Baskerville"/>
                <a:sym typeface="Libre Baskerville"/>
              </a:rPr>
              <a:t>Temperature and heat</a:t>
            </a:r>
            <a:endParaRPr sz="4000" b="1" i="1" dirty="0">
              <a:latin typeface="+mn-lt"/>
              <a:ea typeface="Libre Baskerville"/>
              <a:cs typeface="Libre Baskerville"/>
              <a:sym typeface="Libre Baskerville"/>
            </a:endParaRPr>
          </a:p>
        </p:txBody>
      </p:sp>
      <p:sp>
        <p:nvSpPr>
          <p:cNvPr id="105" name="Google Shape;105;p1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920"/>
              <a:buNone/>
            </a:pPr>
            <a:r>
              <a:rPr lang="en-US" sz="3200" dirty="0">
                <a:ea typeface="Libre Baskerville"/>
                <a:cs typeface="Libre Baskerville"/>
                <a:sym typeface="Libre Baskerville"/>
              </a:rPr>
              <a:t>Week 3 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Albedo</a:t>
            </a:r>
            <a:endParaRPr/>
          </a:p>
        </p:txBody>
      </p:sp>
      <p:pic>
        <p:nvPicPr>
          <p:cNvPr id="180" name="Google Shape;180;p13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838200" y="1066800"/>
            <a:ext cx="7375368" cy="5183831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3"/>
          <p:cNvSpPr txBox="1"/>
          <p:nvPr/>
        </p:nvSpPr>
        <p:spPr>
          <a:xfrm>
            <a:off x="228600" y="6250631"/>
            <a:ext cx="9124950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What do you think would happen if Earth’s albedo increased</a:t>
            </a:r>
            <a:r>
              <a:rPr lang="en-US" sz="240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?</a:t>
            </a:r>
            <a:endParaRPr/>
          </a:p>
        </p:txBody>
      </p:sp>
      <p:sp>
        <p:nvSpPr>
          <p:cNvPr id="182" name="Google Shape;182;p13"/>
          <p:cNvSpPr/>
          <p:nvPr/>
        </p:nvSpPr>
        <p:spPr>
          <a:xfrm>
            <a:off x="5105400" y="3581400"/>
            <a:ext cx="1295400" cy="609600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Absorption</a:t>
            </a:r>
            <a:endParaRPr/>
          </a:p>
        </p:txBody>
      </p:sp>
      <p:sp>
        <p:nvSpPr>
          <p:cNvPr id="188" name="Google Shape;188;p14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740"/>
            </a:pPr>
            <a:r>
              <a:rPr lang="en-US" b="1" u="sng" dirty="0"/>
              <a:t>Absorption</a:t>
            </a:r>
            <a:r>
              <a:rPr lang="en-US" dirty="0"/>
              <a:t> – assimilation (take in) of radiation by molecules of matter and its conversion from one form of energy to another</a:t>
            </a:r>
            <a:endParaRPr dirty="0"/>
          </a:p>
          <a:p>
            <a:pPr marL="708660" lvl="1" indent="-342900" algn="l" rtl="0">
              <a:spcBef>
                <a:spcPts val="550"/>
              </a:spcBef>
              <a:spcAft>
                <a:spcPts val="0"/>
              </a:spcAft>
              <a:buSzPts val="1820"/>
            </a:pPr>
            <a:r>
              <a:rPr lang="en-US" dirty="0"/>
              <a:t>Plants absorb energy for photosynthesis</a:t>
            </a:r>
            <a:endParaRPr dirty="0"/>
          </a:p>
          <a:p>
            <a:pPr marL="708660" lvl="1" indent="-342900" algn="l" rtl="0">
              <a:spcBef>
                <a:spcPts val="550"/>
              </a:spcBef>
              <a:spcAft>
                <a:spcPts val="0"/>
              </a:spcAft>
              <a:buSzPts val="1820"/>
            </a:pPr>
            <a:r>
              <a:rPr lang="en-US" dirty="0"/>
              <a:t>Converted to longwave radiation</a:t>
            </a: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The Greenhouse Effect</a:t>
            </a:r>
            <a:endParaRPr/>
          </a:p>
        </p:txBody>
      </p:sp>
      <p:sp>
        <p:nvSpPr>
          <p:cNvPr id="194" name="Google Shape;194;p15"/>
          <p:cNvSpPr txBox="1">
            <a:spLocks noGrp="1"/>
          </p:cNvSpPr>
          <p:nvPr>
            <p:ph idx="1"/>
          </p:nvPr>
        </p:nvSpPr>
        <p:spPr>
          <a:xfrm>
            <a:off x="6862" y="2417441"/>
            <a:ext cx="4498848" cy="39502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dirty="0"/>
              <a:t>Incoming </a:t>
            </a:r>
            <a:r>
              <a:rPr lang="en-US" i="1" dirty="0"/>
              <a:t>shortwave</a:t>
            </a:r>
            <a:r>
              <a:rPr lang="en-US" dirty="0"/>
              <a:t> energy passes through the atmosphere</a:t>
            </a:r>
            <a:endParaRPr dirty="0"/>
          </a:p>
          <a:p>
            <a:pPr>
              <a:spcBef>
                <a:spcPts val="700"/>
              </a:spcBef>
              <a:buSzPts val="1740"/>
            </a:pPr>
            <a:r>
              <a:rPr lang="en-US" dirty="0"/>
              <a:t>Outgoing </a:t>
            </a:r>
            <a:r>
              <a:rPr lang="en-US" i="1" dirty="0"/>
              <a:t>longwave</a:t>
            </a:r>
            <a:r>
              <a:rPr lang="en-US" dirty="0"/>
              <a:t> energy is absorbed by the atmosphere and emitted back to Earth</a:t>
            </a:r>
            <a:endParaRPr dirty="0"/>
          </a:p>
        </p:txBody>
      </p:sp>
      <p:pic>
        <p:nvPicPr>
          <p:cNvPr id="195" name="Google Shape;195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38291" y="2417441"/>
            <a:ext cx="4384554" cy="3288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6"/>
          <p:cNvSpPr txBox="1">
            <a:spLocks noGrp="1"/>
          </p:cNvSpPr>
          <p:nvPr>
            <p:ph type="title"/>
          </p:nvPr>
        </p:nvSpPr>
        <p:spPr>
          <a:xfrm>
            <a:off x="1353312" y="764373"/>
            <a:ext cx="7196328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dirty="0"/>
              <a:t>Daily Radiation Patterns</a:t>
            </a:r>
            <a:endParaRPr dirty="0"/>
          </a:p>
        </p:txBody>
      </p:sp>
      <p:sp>
        <p:nvSpPr>
          <p:cNvPr id="201" name="Google Shape;201;p16"/>
          <p:cNvSpPr txBox="1">
            <a:spLocks noGrp="1"/>
          </p:cNvSpPr>
          <p:nvPr>
            <p:ph idx="1"/>
          </p:nvPr>
        </p:nvSpPr>
        <p:spPr>
          <a:xfrm>
            <a:off x="143256" y="2331720"/>
            <a:ext cx="3429001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dirty="0"/>
              <a:t>The insolation curve and air temperature curve do not align.</a:t>
            </a:r>
            <a:endParaRPr dirty="0"/>
          </a:p>
          <a:p>
            <a:pPr>
              <a:spcBef>
                <a:spcPts val="700"/>
              </a:spcBef>
              <a:buSzPts val="1740"/>
            </a:pPr>
            <a:endParaRPr dirty="0"/>
          </a:p>
          <a:p>
            <a:pPr>
              <a:spcBef>
                <a:spcPts val="700"/>
              </a:spcBef>
              <a:buSzPts val="1740"/>
            </a:pPr>
            <a:r>
              <a:rPr lang="en-US" dirty="0"/>
              <a:t>A </a:t>
            </a:r>
            <a:r>
              <a:rPr lang="en-US" i="1" dirty="0"/>
              <a:t>lag </a:t>
            </a:r>
            <a:r>
              <a:rPr lang="en-US" dirty="0"/>
              <a:t>exists</a:t>
            </a:r>
            <a:endParaRPr dirty="0"/>
          </a:p>
        </p:txBody>
      </p:sp>
      <p:pic>
        <p:nvPicPr>
          <p:cNvPr id="202" name="Google Shape;20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831336" y="2331720"/>
            <a:ext cx="5084064" cy="412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endParaRPr/>
          </a:p>
        </p:txBody>
      </p:sp>
      <p:sp>
        <p:nvSpPr>
          <p:cNvPr id="208" name="Google Shape;208;p1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740"/>
            </a:pPr>
            <a:r>
              <a:rPr lang="en-US" dirty="0"/>
              <a:t>And break! Any questions? How do you feel on long and shortwave radiation? Do you feel solid on the relationships between frequency, wavelength, and temperature? </a:t>
            </a:r>
            <a:endParaRPr dirty="0"/>
          </a:p>
          <a:p>
            <a:pPr marL="453390" lvl="0" indent="-342900" algn="l" rtl="0">
              <a:spcBef>
                <a:spcPts val="700"/>
              </a:spcBef>
              <a:spcAft>
                <a:spcPts val="0"/>
              </a:spcAft>
              <a:buSzPts val="1740"/>
            </a:pPr>
            <a:endParaRPr dirty="0"/>
          </a:p>
          <a:p>
            <a:pPr marL="453390" lvl="0" indent="-342900" algn="l" rtl="0">
              <a:spcBef>
                <a:spcPts val="700"/>
              </a:spcBef>
              <a:spcAft>
                <a:spcPts val="0"/>
              </a:spcAft>
              <a:buSzPts val="1740"/>
            </a:pPr>
            <a:endParaRPr dirty="0"/>
          </a:p>
          <a:p>
            <a:pPr lvl="0" algn="l" rtl="0">
              <a:spcBef>
                <a:spcPts val="700"/>
              </a:spcBef>
              <a:spcAft>
                <a:spcPts val="0"/>
              </a:spcAft>
              <a:buSzPts val="1740"/>
            </a:pPr>
            <a:r>
              <a:rPr lang="en-US" dirty="0"/>
              <a:t>Let’s delve into heat next!</a:t>
            </a:r>
            <a:endParaRPr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Introduction to Heat</a:t>
            </a:r>
            <a:endParaRPr/>
          </a:p>
        </p:txBody>
      </p:sp>
      <p:sp>
        <p:nvSpPr>
          <p:cNvPr id="214" name="Google Shape;214;p18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dirty="0"/>
              <a:t>Four modes of heat transfer on Earth: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b="1" u="sng" dirty="0"/>
              <a:t>Conduction</a:t>
            </a:r>
            <a:r>
              <a:rPr lang="en-US" dirty="0"/>
              <a:t> – molecule-to-molecule 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b="1" u="sng" dirty="0"/>
              <a:t>Convection</a:t>
            </a:r>
            <a:r>
              <a:rPr lang="en-US" dirty="0"/>
              <a:t> – physical mixing of gas or liquid in a vertical motion 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b="1" u="sng" dirty="0"/>
              <a:t>Advection</a:t>
            </a:r>
            <a:r>
              <a:rPr lang="en-US" dirty="0"/>
              <a:t> – physical mixing of gas or liquid in a horizontal motion 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b="1" u="sng" dirty="0"/>
              <a:t>Radiation</a:t>
            </a:r>
            <a:r>
              <a:rPr lang="en-US" dirty="0"/>
              <a:t> – transfer using electromagnetic waves</a:t>
            </a:r>
            <a:endParaRPr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Introduction to Heat</a:t>
            </a:r>
            <a:endParaRPr/>
          </a:p>
        </p:txBody>
      </p:sp>
      <p:sp>
        <p:nvSpPr>
          <p:cNvPr id="220" name="Google Shape;220;p1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740"/>
            </a:pPr>
            <a:r>
              <a:rPr lang="en-US" b="1" u="sng" dirty="0"/>
              <a:t>Latent heat of evaporation</a:t>
            </a:r>
            <a:r>
              <a:rPr lang="en-US" dirty="0"/>
              <a:t> – the energy stored in water vapor as water evaporates</a:t>
            </a:r>
            <a:endParaRPr dirty="0"/>
          </a:p>
          <a:p>
            <a:pPr marL="708660" lvl="1" indent="-342900" algn="l" rtl="0">
              <a:spcBef>
                <a:spcPts val="550"/>
              </a:spcBef>
              <a:spcAft>
                <a:spcPts val="0"/>
              </a:spcAft>
              <a:buSzPts val="1820"/>
            </a:pPr>
            <a:r>
              <a:rPr lang="en-US" dirty="0"/>
              <a:t>Water absorbs energy to change from liquid to gas</a:t>
            </a:r>
            <a:endParaRPr dirty="0"/>
          </a:p>
          <a:p>
            <a:pPr marL="708660" lvl="1" indent="-342900" algn="l" rtl="0">
              <a:spcBef>
                <a:spcPts val="550"/>
              </a:spcBef>
              <a:spcAft>
                <a:spcPts val="0"/>
              </a:spcAft>
              <a:buSzPts val="1820"/>
            </a:pPr>
            <a:endParaRPr dirty="0"/>
          </a:p>
          <a:p>
            <a:pPr lvl="0" algn="l" rtl="0">
              <a:spcBef>
                <a:spcPts val="700"/>
              </a:spcBef>
              <a:spcAft>
                <a:spcPts val="0"/>
              </a:spcAft>
              <a:buSzPts val="1740"/>
            </a:pPr>
            <a:r>
              <a:rPr lang="en-US" b="1" u="sng" dirty="0"/>
              <a:t>Sensible Heat</a:t>
            </a:r>
            <a:r>
              <a:rPr lang="en-US" dirty="0"/>
              <a:t> – back-and-forth transfer through convection and conduction</a:t>
            </a:r>
            <a:endParaRPr b="1" u="sng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0"/>
          <p:cNvSpPr txBox="1">
            <a:spLocks noGrp="1"/>
          </p:cNvSpPr>
          <p:nvPr>
            <p:ph type="title"/>
          </p:nvPr>
        </p:nvSpPr>
        <p:spPr>
          <a:xfrm>
            <a:off x="1266444" y="654645"/>
            <a:ext cx="637794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dirty="0"/>
              <a:t>Temperature</a:t>
            </a:r>
            <a:endParaRPr dirty="0"/>
          </a:p>
        </p:txBody>
      </p:sp>
      <p:sp>
        <p:nvSpPr>
          <p:cNvPr id="226" name="Google Shape;226;p20"/>
          <p:cNvSpPr txBox="1">
            <a:spLocks noGrp="1"/>
          </p:cNvSpPr>
          <p:nvPr>
            <p:ph idx="1"/>
          </p:nvPr>
        </p:nvSpPr>
        <p:spPr>
          <a:xfrm>
            <a:off x="208503" y="1947673"/>
            <a:ext cx="4331493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dirty="0"/>
              <a:t>Fahrenheit &amp; Celsius</a:t>
            </a:r>
            <a:endParaRPr dirty="0"/>
          </a:p>
          <a:p>
            <a:pPr>
              <a:spcBef>
                <a:spcPts val="700"/>
              </a:spcBef>
              <a:buSzPts val="1740"/>
            </a:pPr>
            <a:endParaRPr dirty="0"/>
          </a:p>
          <a:p>
            <a:pPr>
              <a:spcBef>
                <a:spcPts val="700"/>
              </a:spcBef>
              <a:buSzPts val="1740"/>
            </a:pPr>
            <a:r>
              <a:rPr lang="en-US" dirty="0"/>
              <a:t>Kelvin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Starts at absolute zero (no molecular motion)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Readings reflect kinetic energy</a:t>
            </a:r>
            <a:endParaRPr dirty="0"/>
          </a:p>
        </p:txBody>
      </p:sp>
      <p:pic>
        <p:nvPicPr>
          <p:cNvPr id="227" name="Google Shape;227;p20" descr="05_01"/>
          <p:cNvPicPr preferRelativeResize="0"/>
          <p:nvPr/>
        </p:nvPicPr>
        <p:blipFill rotWithShape="1">
          <a:blip r:embed="rId3">
            <a:alphaModFix/>
          </a:blip>
          <a:srcRect b="2831"/>
          <a:stretch/>
        </p:blipFill>
        <p:spPr>
          <a:xfrm>
            <a:off x="5172741" y="0"/>
            <a:ext cx="3974307" cy="6860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1"/>
          <p:cNvSpPr txBox="1">
            <a:spLocks noGrp="1"/>
          </p:cNvSpPr>
          <p:nvPr>
            <p:ph type="title"/>
          </p:nvPr>
        </p:nvSpPr>
        <p:spPr>
          <a:xfrm>
            <a:off x="1033272" y="764373"/>
            <a:ext cx="7516368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sz="3200" dirty="0"/>
              <a:t>Principal Temperature Controls</a:t>
            </a:r>
            <a:endParaRPr sz="3200" dirty="0"/>
          </a:p>
        </p:txBody>
      </p:sp>
      <p:sp>
        <p:nvSpPr>
          <p:cNvPr id="233" name="Google Shape;233;p21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dirty="0"/>
              <a:t>Temperature is not uniform across the globe</a:t>
            </a:r>
            <a:endParaRPr dirty="0"/>
          </a:p>
          <a:p>
            <a:pPr>
              <a:spcBef>
                <a:spcPts val="700"/>
              </a:spcBef>
              <a:buSzPts val="1740"/>
            </a:pPr>
            <a:endParaRPr dirty="0"/>
          </a:p>
          <a:p>
            <a:pPr>
              <a:spcBef>
                <a:spcPts val="700"/>
              </a:spcBef>
              <a:buSzPts val="1740"/>
            </a:pPr>
            <a:r>
              <a:rPr lang="en-US" dirty="0"/>
              <a:t>Influences upon temperature include: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Latitude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Altitude/Elevation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Cloud Cover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Land-Water Heating Differences</a:t>
            </a:r>
            <a:endParaRPr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2"/>
          <p:cNvSpPr txBox="1">
            <a:spLocks noGrp="1"/>
          </p:cNvSpPr>
          <p:nvPr>
            <p:ph type="title"/>
          </p:nvPr>
        </p:nvSpPr>
        <p:spPr>
          <a:xfrm>
            <a:off x="745236" y="819237"/>
            <a:ext cx="637794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dirty="0"/>
              <a:t>Latitude</a:t>
            </a:r>
            <a:endParaRPr dirty="0"/>
          </a:p>
        </p:txBody>
      </p:sp>
      <p:sp>
        <p:nvSpPr>
          <p:cNvPr id="239" name="Google Shape;239;p22"/>
          <p:cNvSpPr txBox="1">
            <a:spLocks noGrp="1"/>
          </p:cNvSpPr>
          <p:nvPr>
            <p:ph idx="1"/>
          </p:nvPr>
        </p:nvSpPr>
        <p:spPr>
          <a:xfrm>
            <a:off x="169216" y="2340864"/>
            <a:ext cx="2999127" cy="2459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dirty="0"/>
              <a:t>Remember, latitude affects insolation, sun angles, and daylength</a:t>
            </a:r>
            <a:endParaRPr dirty="0"/>
          </a:p>
        </p:txBody>
      </p:sp>
      <p:pic>
        <p:nvPicPr>
          <p:cNvPr id="240" name="Google Shape;240;p22" descr="05_0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621024" y="713232"/>
            <a:ext cx="5522976" cy="6144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Review</a:t>
            </a:r>
            <a:endParaRPr/>
          </a:p>
        </p:txBody>
      </p:sp>
      <p:sp>
        <p:nvSpPr>
          <p:cNvPr id="113" name="Google Shape;113;p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20040" lvl="0" indent="-320040" algn="l" rtl="0">
              <a:spcBef>
                <a:spcPts val="0"/>
              </a:spcBef>
              <a:spcAft>
                <a:spcPts val="0"/>
              </a:spcAft>
              <a:buSzPts val="1740"/>
              <a:buChar char="◻"/>
            </a:pPr>
            <a:r>
              <a:rPr lang="en-US"/>
              <a:t>Five Primary Reasons for the Seasons:</a:t>
            </a:r>
            <a:endParaRPr/>
          </a:p>
          <a:p>
            <a:pPr marL="880110" lvl="1" indent="-514350" algn="l" rtl="0">
              <a:spcBef>
                <a:spcPts val="550"/>
              </a:spcBef>
              <a:spcAft>
                <a:spcPts val="0"/>
              </a:spcAft>
              <a:buSzPts val="1820"/>
              <a:buAutoNum type="arabicPeriod"/>
            </a:pPr>
            <a:r>
              <a:rPr lang="en-US"/>
              <a:t>Earth’s Orbit</a:t>
            </a:r>
            <a:endParaRPr/>
          </a:p>
          <a:p>
            <a:pPr marL="880110" lvl="1" indent="-514350" algn="l" rtl="0">
              <a:spcBef>
                <a:spcPts val="550"/>
              </a:spcBef>
              <a:spcAft>
                <a:spcPts val="0"/>
              </a:spcAft>
              <a:buSzPts val="1820"/>
              <a:buAutoNum type="arabicPeriod"/>
            </a:pPr>
            <a:r>
              <a:rPr lang="en-US"/>
              <a:t>Earth’s Rotation</a:t>
            </a:r>
            <a:endParaRPr/>
          </a:p>
          <a:p>
            <a:pPr marL="880110" lvl="1" indent="-514350" algn="l" rtl="0">
              <a:spcBef>
                <a:spcPts val="550"/>
              </a:spcBef>
              <a:spcAft>
                <a:spcPts val="0"/>
              </a:spcAft>
              <a:buSzPts val="1820"/>
              <a:buAutoNum type="arabicPeriod"/>
            </a:pPr>
            <a:r>
              <a:rPr lang="en-US"/>
              <a:t>Tilt of the Earth’s Axis</a:t>
            </a:r>
            <a:endParaRPr/>
          </a:p>
          <a:p>
            <a:pPr marL="880110" lvl="1" indent="-514350" algn="l" rtl="0">
              <a:spcBef>
                <a:spcPts val="550"/>
              </a:spcBef>
              <a:spcAft>
                <a:spcPts val="0"/>
              </a:spcAft>
              <a:buSzPts val="1820"/>
              <a:buAutoNum type="arabicPeriod"/>
            </a:pPr>
            <a:r>
              <a:rPr lang="en-US"/>
              <a:t>Axial parallelism</a:t>
            </a:r>
            <a:endParaRPr/>
          </a:p>
          <a:p>
            <a:pPr marL="880110" lvl="1" indent="-514350" algn="l" rtl="0">
              <a:spcBef>
                <a:spcPts val="550"/>
              </a:spcBef>
              <a:spcAft>
                <a:spcPts val="0"/>
              </a:spcAft>
              <a:buSzPts val="1820"/>
              <a:buAutoNum type="arabicPeriod"/>
            </a:pPr>
            <a:r>
              <a:rPr lang="en-US"/>
              <a:t>Sphericity</a:t>
            </a:r>
            <a:endParaRPr/>
          </a:p>
          <a:p>
            <a:pPr marL="45720" lvl="0" indent="0" algn="l" rtl="0">
              <a:spcBef>
                <a:spcPts val="700"/>
              </a:spcBef>
              <a:spcAft>
                <a:spcPts val="0"/>
              </a:spcAft>
              <a:buSzPts val="1740"/>
              <a:buNone/>
            </a:pPr>
            <a:r>
              <a:rPr lang="en-US"/>
              <a:t>**All five of these work together to create the seasonality of a location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Altitude/Elevation</a:t>
            </a:r>
            <a:endParaRPr/>
          </a:p>
        </p:txBody>
      </p:sp>
      <p:sp>
        <p:nvSpPr>
          <p:cNvPr id="246" name="Google Shape;246;p23"/>
          <p:cNvSpPr txBox="1">
            <a:spLocks noGrp="1"/>
          </p:cNvSpPr>
          <p:nvPr>
            <p:ph idx="1"/>
          </p:nvPr>
        </p:nvSpPr>
        <p:spPr>
          <a:xfrm>
            <a:off x="306324" y="1923288"/>
            <a:ext cx="3730752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500"/>
            </a:pPr>
            <a:r>
              <a:rPr lang="en-US" sz="2500" dirty="0"/>
              <a:t>Temperatures decreases higher up</a:t>
            </a:r>
            <a:endParaRPr dirty="0"/>
          </a:p>
          <a:p>
            <a:pPr>
              <a:spcBef>
                <a:spcPts val="700"/>
              </a:spcBef>
              <a:buSzPts val="1500"/>
            </a:pPr>
            <a:endParaRPr sz="2500" dirty="0"/>
          </a:p>
          <a:p>
            <a:pPr>
              <a:spcBef>
                <a:spcPts val="700"/>
              </a:spcBef>
              <a:buSzPts val="1500"/>
            </a:pPr>
            <a:r>
              <a:rPr lang="en-US" sz="2500" dirty="0"/>
              <a:t>Thin atmosphere means less sensible heat</a:t>
            </a:r>
            <a:endParaRPr dirty="0"/>
          </a:p>
          <a:p>
            <a:pPr>
              <a:spcBef>
                <a:spcPts val="700"/>
              </a:spcBef>
              <a:buSzPts val="1500"/>
            </a:pPr>
            <a:endParaRPr sz="2500" dirty="0"/>
          </a:p>
          <a:p>
            <a:pPr>
              <a:spcBef>
                <a:spcPts val="700"/>
              </a:spcBef>
              <a:buSzPts val="1500"/>
            </a:pPr>
            <a:r>
              <a:rPr lang="en-US" sz="2500" b="1" u="sng" dirty="0"/>
              <a:t>Normal Lapse Rate</a:t>
            </a:r>
            <a:endParaRPr dirty="0"/>
          </a:p>
        </p:txBody>
      </p:sp>
      <p:pic>
        <p:nvPicPr>
          <p:cNvPr id="247" name="Google Shape;247;p23" descr="FG03_0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54295" y="1676400"/>
            <a:ext cx="448970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4"/>
          <p:cNvSpPr txBox="1">
            <a:spLocks noGrp="1"/>
          </p:cNvSpPr>
          <p:nvPr>
            <p:ph type="title"/>
          </p:nvPr>
        </p:nvSpPr>
        <p:spPr>
          <a:xfrm>
            <a:off x="429768" y="453477"/>
            <a:ext cx="8119872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Palatino Linotype"/>
              <a:buNone/>
            </a:pPr>
            <a:r>
              <a:rPr lang="en-US" dirty="0"/>
              <a:t>High Elevation – Notice the two city latitudes approx. match</a:t>
            </a:r>
            <a:endParaRPr dirty="0"/>
          </a:p>
        </p:txBody>
      </p:sp>
      <p:pic>
        <p:nvPicPr>
          <p:cNvPr id="253" name="Google Shape;253;p24" descr="05_05"/>
          <p:cNvPicPr preferRelativeResize="0"/>
          <p:nvPr/>
        </p:nvPicPr>
        <p:blipFill rotWithShape="1">
          <a:blip r:embed="rId3">
            <a:alphaModFix/>
          </a:blip>
          <a:srcRect b="31580"/>
          <a:stretch/>
        </p:blipFill>
        <p:spPr>
          <a:xfrm>
            <a:off x="0" y="1676400"/>
            <a:ext cx="9144000" cy="49664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5"/>
          <p:cNvSpPr txBox="1">
            <a:spLocks noGrp="1"/>
          </p:cNvSpPr>
          <p:nvPr>
            <p:ph type="title"/>
          </p:nvPr>
        </p:nvSpPr>
        <p:spPr>
          <a:xfrm>
            <a:off x="4421124" y="-206753"/>
            <a:ext cx="4192524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dirty="0"/>
              <a:t>Cloud Cover</a:t>
            </a:r>
            <a:endParaRPr dirty="0"/>
          </a:p>
        </p:txBody>
      </p:sp>
      <p:sp>
        <p:nvSpPr>
          <p:cNvPr id="259" name="Google Shape;259;p25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20040" lvl="0" indent="-209550" algn="l" rtl="0">
              <a:spcBef>
                <a:spcPts val="0"/>
              </a:spcBef>
              <a:spcAft>
                <a:spcPts val="0"/>
              </a:spcAft>
              <a:buSzPts val="1740"/>
              <a:buNone/>
            </a:pPr>
            <a:endParaRPr/>
          </a:p>
        </p:txBody>
      </p:sp>
      <p:pic>
        <p:nvPicPr>
          <p:cNvPr id="260" name="Google Shape;260;p25" descr="cloudeffect"/>
          <p:cNvPicPr preferRelativeResize="0"/>
          <p:nvPr/>
        </p:nvPicPr>
        <p:blipFill rotWithShape="1">
          <a:blip r:embed="rId3">
            <a:alphaModFix/>
          </a:blip>
          <a:srcRect l="5051" t="11678" r="4219" b="7686"/>
          <a:stretch/>
        </p:blipFill>
        <p:spPr>
          <a:xfrm>
            <a:off x="929640" y="841249"/>
            <a:ext cx="7620000" cy="571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6"/>
          <p:cNvSpPr txBox="1">
            <a:spLocks noGrp="1"/>
          </p:cNvSpPr>
          <p:nvPr>
            <p:ph type="title"/>
          </p:nvPr>
        </p:nvSpPr>
        <p:spPr>
          <a:xfrm>
            <a:off x="1588655" y="764373"/>
            <a:ext cx="6960985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dirty="0"/>
              <a:t>Land-Water Differences</a:t>
            </a:r>
            <a:endParaRPr dirty="0"/>
          </a:p>
        </p:txBody>
      </p:sp>
      <p:sp>
        <p:nvSpPr>
          <p:cNvPr id="266" name="Google Shape;266;p2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dirty="0"/>
              <a:t>Evaporation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Energy is stored as latent heat, resulting in lower temperatures 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Happens more in marine locations than over land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endParaRPr dirty="0"/>
          </a:p>
          <a:p>
            <a:pPr>
              <a:spcBef>
                <a:spcPts val="700"/>
              </a:spcBef>
              <a:buSzPts val="1740"/>
            </a:pPr>
            <a:r>
              <a:rPr lang="en-US" dirty="0"/>
              <a:t>Transparency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Land is opaque, water is transparent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Energy can penetrate deeper into water than soil, creating a larger heat reservoir</a:t>
            </a:r>
            <a:endParaRPr dirty="0"/>
          </a:p>
          <a:p>
            <a:pPr marL="453390" indent="-342900">
              <a:spcBef>
                <a:spcPts val="700"/>
              </a:spcBef>
              <a:buSzPts val="1740"/>
            </a:pP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7"/>
          <p:cNvSpPr txBox="1">
            <a:spLocks noGrp="1"/>
          </p:cNvSpPr>
          <p:nvPr>
            <p:ph type="title"/>
          </p:nvPr>
        </p:nvSpPr>
        <p:spPr>
          <a:xfrm>
            <a:off x="1533236" y="764373"/>
            <a:ext cx="7016404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dirty="0"/>
              <a:t>Land-Water Differences</a:t>
            </a:r>
            <a:endParaRPr dirty="0"/>
          </a:p>
        </p:txBody>
      </p:sp>
      <p:sp>
        <p:nvSpPr>
          <p:cNvPr id="272" name="Google Shape;272;p27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b="1" u="sng" dirty="0"/>
              <a:t>Specific Heat</a:t>
            </a:r>
            <a:r>
              <a:rPr lang="en-US" dirty="0"/>
              <a:t> – the heat capacity of a substance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Water heats slower, but retains heat longer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endParaRPr dirty="0"/>
          </a:p>
          <a:p>
            <a:pPr>
              <a:spcBef>
                <a:spcPts val="700"/>
              </a:spcBef>
              <a:buSzPts val="1740"/>
            </a:pPr>
            <a:r>
              <a:rPr lang="en-US" dirty="0"/>
              <a:t>Movement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Oceans flow and mix/redistribute heat energy over a greater volume than land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Horizontal and vertical mixing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8"/>
          <p:cNvSpPr txBox="1">
            <a:spLocks noGrp="1"/>
          </p:cNvSpPr>
          <p:nvPr>
            <p:ph type="title"/>
          </p:nvPr>
        </p:nvSpPr>
        <p:spPr>
          <a:xfrm>
            <a:off x="829887" y="191718"/>
            <a:ext cx="7856913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Palatino Linotype"/>
              <a:buNone/>
            </a:pPr>
            <a:r>
              <a:rPr lang="en-US" sz="3200" b="1" u="sng" dirty="0"/>
              <a:t>Marine Effect</a:t>
            </a:r>
            <a:r>
              <a:rPr lang="en-US" sz="3200" dirty="0"/>
              <a:t> vs. </a:t>
            </a:r>
            <a:r>
              <a:rPr lang="en-US" sz="3200" b="1" u="sng" dirty="0"/>
              <a:t>Continentality</a:t>
            </a:r>
            <a:endParaRPr sz="3200" b="1" u="sng" dirty="0"/>
          </a:p>
        </p:txBody>
      </p:sp>
      <p:pic>
        <p:nvPicPr>
          <p:cNvPr id="278" name="Google Shape;278;p28"/>
          <p:cNvPicPr preferRelativeResize="0">
            <a:picLocks noGrp="1"/>
          </p:cNvPicPr>
          <p:nvPr>
            <p:ph idx="1"/>
          </p:nvPr>
        </p:nvPicPr>
        <p:blipFill rotWithShape="1">
          <a:blip r:embed="rId3">
            <a:alphaModFix/>
          </a:blip>
          <a:srcRect t="20339" b="27966"/>
          <a:stretch/>
        </p:blipFill>
        <p:spPr>
          <a:xfrm>
            <a:off x="457200" y="1293495"/>
            <a:ext cx="8458201" cy="55683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9"/>
          <p:cNvSpPr txBox="1">
            <a:spLocks noGrp="1"/>
          </p:cNvSpPr>
          <p:nvPr>
            <p:ph type="title"/>
          </p:nvPr>
        </p:nvSpPr>
        <p:spPr>
          <a:xfrm>
            <a:off x="2068905" y="533464"/>
            <a:ext cx="7044113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sz="3200" dirty="0"/>
              <a:t>Earth’s Temperature Patterns</a:t>
            </a:r>
            <a:endParaRPr sz="3200" dirty="0"/>
          </a:p>
        </p:txBody>
      </p:sp>
      <p:sp>
        <p:nvSpPr>
          <p:cNvPr id="284" name="Google Shape;284;p29"/>
          <p:cNvSpPr txBox="1">
            <a:spLocks noGrp="1"/>
          </p:cNvSpPr>
          <p:nvPr>
            <p:ph idx="1"/>
          </p:nvPr>
        </p:nvSpPr>
        <p:spPr>
          <a:xfrm>
            <a:off x="30982" y="1600200"/>
            <a:ext cx="3855218" cy="510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500"/>
            </a:pPr>
            <a:r>
              <a:rPr lang="en-US" sz="2500" b="1" u="sng" dirty="0"/>
              <a:t>Isotherm</a:t>
            </a:r>
            <a:r>
              <a:rPr lang="en-US" sz="2500" dirty="0"/>
              <a:t> – a line on a temperature map that connects points of equal temperature</a:t>
            </a:r>
            <a:endParaRPr dirty="0"/>
          </a:p>
          <a:p>
            <a:pPr>
              <a:spcBef>
                <a:spcPts val="700"/>
              </a:spcBef>
              <a:buSzPts val="1500"/>
            </a:pPr>
            <a:endParaRPr sz="2500" dirty="0"/>
          </a:p>
          <a:p>
            <a:pPr>
              <a:spcBef>
                <a:spcPts val="700"/>
              </a:spcBef>
              <a:buSzPts val="1500"/>
            </a:pPr>
            <a:r>
              <a:rPr lang="en-US" sz="2500" b="1" u="sng" dirty="0"/>
              <a:t>Thermal equator</a:t>
            </a:r>
            <a:r>
              <a:rPr lang="en-US" sz="2500" dirty="0"/>
              <a:t> – isotherm connecting all points of highest mean temperature</a:t>
            </a:r>
            <a:endParaRPr dirty="0"/>
          </a:p>
          <a:p>
            <a:pPr marL="708660" lvl="1" indent="-342900">
              <a:spcBef>
                <a:spcPts val="550"/>
              </a:spcBef>
              <a:buSzPts val="1540"/>
            </a:pPr>
            <a:r>
              <a:rPr lang="en-US" sz="2200" dirty="0"/>
              <a:t>Shifts with seasons</a:t>
            </a:r>
            <a:endParaRPr dirty="0"/>
          </a:p>
          <a:p>
            <a:pPr>
              <a:spcBef>
                <a:spcPts val="700"/>
              </a:spcBef>
              <a:buSzPts val="1740"/>
            </a:pPr>
            <a:endParaRPr b="1" u="sng" dirty="0"/>
          </a:p>
        </p:txBody>
      </p:sp>
      <p:pic>
        <p:nvPicPr>
          <p:cNvPr id="285" name="Google Shape;285;p29"/>
          <p:cNvPicPr preferRelativeResize="0"/>
          <p:nvPr/>
        </p:nvPicPr>
        <p:blipFill rotWithShape="1">
          <a:blip r:embed="rId3">
            <a:alphaModFix/>
          </a:blip>
          <a:srcRect l="3421" t="16667" r="4925" b="3610"/>
          <a:stretch/>
        </p:blipFill>
        <p:spPr>
          <a:xfrm>
            <a:off x="3881511" y="2362200"/>
            <a:ext cx="5262489" cy="35370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"/>
          <p:cNvSpPr txBox="1">
            <a:spLocks noGrp="1"/>
          </p:cNvSpPr>
          <p:nvPr>
            <p:ph type="title"/>
          </p:nvPr>
        </p:nvSpPr>
        <p:spPr>
          <a:xfrm>
            <a:off x="1616548" y="496486"/>
            <a:ext cx="7219604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dirty="0"/>
              <a:t>Annual Temp Range Maps</a:t>
            </a:r>
            <a:endParaRPr dirty="0"/>
          </a:p>
        </p:txBody>
      </p:sp>
      <p:sp>
        <p:nvSpPr>
          <p:cNvPr id="291" name="Google Shape;291;p30"/>
          <p:cNvSpPr txBox="1">
            <a:spLocks noGrp="1"/>
          </p:cNvSpPr>
          <p:nvPr>
            <p:ph idx="1"/>
          </p:nvPr>
        </p:nvSpPr>
        <p:spPr>
          <a:xfrm>
            <a:off x="304800" y="1600200"/>
            <a:ext cx="8531352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440"/>
            </a:pPr>
            <a:r>
              <a:rPr lang="en-US" sz="2400" dirty="0"/>
              <a:t>Highlights areas of high to low temp </a:t>
            </a:r>
            <a:r>
              <a:rPr lang="en-US" sz="2400" i="1" dirty="0"/>
              <a:t>range </a:t>
            </a:r>
            <a:r>
              <a:rPr lang="en-US" sz="2400" dirty="0"/>
              <a:t>(difference between hottest summer temp and coldest winter temp)</a:t>
            </a:r>
            <a:r>
              <a:rPr lang="en-US" sz="2400" i="1" dirty="0"/>
              <a:t>.</a:t>
            </a:r>
            <a:endParaRPr dirty="0"/>
          </a:p>
          <a:p>
            <a:pPr>
              <a:spcBef>
                <a:spcPts val="700"/>
              </a:spcBef>
              <a:buSzPts val="1440"/>
            </a:pPr>
            <a:r>
              <a:rPr lang="en-US" sz="2400" dirty="0"/>
              <a:t>Why are areas of greatest difference mainly in the North?</a:t>
            </a:r>
            <a:endParaRPr dirty="0"/>
          </a:p>
        </p:txBody>
      </p:sp>
      <p:pic>
        <p:nvPicPr>
          <p:cNvPr id="292" name="Google Shape;292;p30"/>
          <p:cNvPicPr preferRelativeResize="0"/>
          <p:nvPr/>
        </p:nvPicPr>
        <p:blipFill rotWithShape="1">
          <a:blip r:embed="rId3">
            <a:alphaModFix/>
          </a:blip>
          <a:srcRect l="2010" t="3107" r="2902" b="16660"/>
          <a:stretch/>
        </p:blipFill>
        <p:spPr>
          <a:xfrm>
            <a:off x="1930396" y="3112655"/>
            <a:ext cx="6280151" cy="34405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Looking Ahead</a:t>
            </a:r>
            <a:endParaRPr/>
          </a:p>
        </p:txBody>
      </p:sp>
      <p:sp>
        <p:nvSpPr>
          <p:cNvPr id="298" name="Google Shape;298;p31"/>
          <p:cNvSpPr txBox="1">
            <a:spLocks noGrp="1"/>
          </p:cNvSpPr>
          <p:nvPr>
            <p:ph idx="1"/>
          </p:nvPr>
        </p:nvSpPr>
        <p:spPr>
          <a:xfrm>
            <a:off x="594360" y="1907372"/>
            <a:ext cx="8153400" cy="32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dirty="0"/>
              <a:t>We have now covered all that we will cover from </a:t>
            </a:r>
            <a:r>
              <a:rPr lang="en-US" dirty="0" err="1"/>
              <a:t>Chps</a:t>
            </a:r>
            <a:r>
              <a:rPr lang="en-US" dirty="0"/>
              <a:t>. 1-3 (relevant topics will build, but we are moving on to </a:t>
            </a:r>
            <a:r>
              <a:rPr lang="en-US" dirty="0" err="1"/>
              <a:t>Chp</a:t>
            </a:r>
            <a:r>
              <a:rPr lang="en-US" dirty="0"/>
              <a:t>. 4 in Week 4)</a:t>
            </a:r>
          </a:p>
          <a:p>
            <a:pPr>
              <a:spcBef>
                <a:spcPts val="0"/>
              </a:spcBef>
              <a:buSzPts val="1740"/>
            </a:pPr>
            <a:endParaRPr lang="en-US" dirty="0"/>
          </a:p>
          <a:p>
            <a:pPr>
              <a:spcBef>
                <a:spcPts val="0"/>
              </a:spcBef>
              <a:buSzPts val="1740"/>
            </a:pPr>
            <a:r>
              <a:rPr lang="en-US" dirty="0"/>
              <a:t>Lab #4 is next week!</a:t>
            </a:r>
            <a:endParaRPr dirty="0"/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SzPts val="1740"/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"/>
          <p:cNvSpPr txBox="1">
            <a:spLocks noGrp="1"/>
          </p:cNvSpPr>
          <p:nvPr>
            <p:ph type="title"/>
          </p:nvPr>
        </p:nvSpPr>
        <p:spPr>
          <a:xfrm>
            <a:off x="152400" y="136226"/>
            <a:ext cx="81534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Palatino Linotype"/>
              <a:buNone/>
            </a:pPr>
            <a:r>
              <a:rPr lang="en-US" sz="3600"/>
              <a:t>Review</a:t>
            </a:r>
            <a:endParaRPr/>
          </a:p>
        </p:txBody>
      </p:sp>
      <p:sp>
        <p:nvSpPr>
          <p:cNvPr id="125" name="Google Shape;125;p4"/>
          <p:cNvSpPr txBox="1">
            <a:spLocks noGrp="1"/>
          </p:cNvSpPr>
          <p:nvPr>
            <p:ph idx="1"/>
          </p:nvPr>
        </p:nvSpPr>
        <p:spPr>
          <a:xfrm>
            <a:off x="381000" y="1752600"/>
            <a:ext cx="4876800" cy="48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740"/>
            </a:pPr>
            <a:r>
              <a:rPr lang="en-US" dirty="0"/>
              <a:t>We can represent the range of wavelengths emitted by the sun into the sun’s </a:t>
            </a:r>
            <a:r>
              <a:rPr lang="en-US" i="1" dirty="0"/>
              <a:t>EM Spectrum</a:t>
            </a:r>
            <a:endParaRPr dirty="0"/>
          </a:p>
          <a:p>
            <a:pPr marL="453390" lvl="0" indent="-342900" algn="l" rtl="0">
              <a:spcBef>
                <a:spcPts val="700"/>
              </a:spcBef>
              <a:spcAft>
                <a:spcPts val="0"/>
              </a:spcAft>
              <a:buSzPts val="1740"/>
            </a:pPr>
            <a:endParaRPr dirty="0"/>
          </a:p>
          <a:p>
            <a:pPr lvl="0" algn="l" rtl="0">
              <a:spcBef>
                <a:spcPts val="700"/>
              </a:spcBef>
              <a:spcAft>
                <a:spcPts val="0"/>
              </a:spcAft>
              <a:buSzPts val="1740"/>
            </a:pPr>
            <a:r>
              <a:rPr lang="en-US" dirty="0"/>
              <a:t>Visible light and infrared wavelengths</a:t>
            </a:r>
            <a:endParaRPr dirty="0"/>
          </a:p>
          <a:p>
            <a:pPr marL="453390" lvl="0" indent="-342900" algn="l" rtl="0">
              <a:spcBef>
                <a:spcPts val="700"/>
              </a:spcBef>
              <a:spcAft>
                <a:spcPts val="0"/>
              </a:spcAft>
              <a:buSzPts val="1740"/>
            </a:pPr>
            <a:endParaRPr dirty="0"/>
          </a:p>
          <a:p>
            <a:pPr lvl="0" algn="l" rtl="0">
              <a:spcBef>
                <a:spcPts val="700"/>
              </a:spcBef>
              <a:spcAft>
                <a:spcPts val="0"/>
              </a:spcAft>
              <a:buSzPts val="1740"/>
            </a:pPr>
            <a:r>
              <a:rPr lang="en-US" dirty="0"/>
              <a:t>Note which are low and high frequency waves</a:t>
            </a:r>
            <a:endParaRPr dirty="0"/>
          </a:p>
        </p:txBody>
      </p:sp>
      <p:pic>
        <p:nvPicPr>
          <p:cNvPr id="126" name="Google Shape;126;p4" descr="FG02_0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15001" y="96867"/>
            <a:ext cx="3390900" cy="6684933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4"/>
          <p:cNvSpPr txBox="1"/>
          <p:nvPr/>
        </p:nvSpPr>
        <p:spPr>
          <a:xfrm>
            <a:off x="6781800" y="228600"/>
            <a:ext cx="9144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HIGH</a:t>
            </a:r>
            <a:endParaRPr/>
          </a:p>
        </p:txBody>
      </p:sp>
      <p:sp>
        <p:nvSpPr>
          <p:cNvPr id="128" name="Google Shape;128;p4"/>
          <p:cNvSpPr txBox="1"/>
          <p:nvPr/>
        </p:nvSpPr>
        <p:spPr>
          <a:xfrm>
            <a:off x="6716663" y="6248400"/>
            <a:ext cx="9144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LOW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5" descr="03_03b"/>
          <p:cNvPicPr preferRelativeResize="0"/>
          <p:nvPr/>
        </p:nvPicPr>
        <p:blipFill rotWithShape="1">
          <a:blip r:embed="rId3">
            <a:alphaModFix/>
          </a:blip>
          <a:srcRect l="3509" b="2889"/>
          <a:stretch/>
        </p:blipFill>
        <p:spPr>
          <a:xfrm>
            <a:off x="4514456" y="-1"/>
            <a:ext cx="4629543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5" descr="03_02a"/>
          <p:cNvPicPr preferRelativeResize="0"/>
          <p:nvPr/>
        </p:nvPicPr>
        <p:blipFill rotWithShape="1">
          <a:blip r:embed="rId4">
            <a:alphaModFix/>
          </a:blip>
          <a:srcRect b="5110"/>
          <a:stretch/>
        </p:blipFill>
        <p:spPr>
          <a:xfrm>
            <a:off x="0" y="990600"/>
            <a:ext cx="4592021" cy="510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>
            <a:spLocks noGrp="1"/>
          </p:cNvSpPr>
          <p:nvPr>
            <p:ph type="title"/>
          </p:nvPr>
        </p:nvSpPr>
        <p:spPr>
          <a:xfrm>
            <a:off x="768096" y="764373"/>
            <a:ext cx="7781544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Palatino Linotype"/>
              <a:buNone/>
            </a:pPr>
            <a:r>
              <a:rPr lang="en-US" sz="3200" dirty="0"/>
              <a:t>Energy Pathways and Insolation</a:t>
            </a:r>
            <a:endParaRPr sz="3200" dirty="0"/>
          </a:p>
        </p:txBody>
      </p:sp>
      <p:sp>
        <p:nvSpPr>
          <p:cNvPr id="140" name="Google Shape;140;p6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740"/>
            </a:pPr>
            <a:r>
              <a:rPr lang="en-US" dirty="0"/>
              <a:t>Passage of shortwave and longwave energy through either the atmosphere or water is </a:t>
            </a:r>
            <a:r>
              <a:rPr lang="en-US" i="1" dirty="0"/>
              <a:t>transmission</a:t>
            </a:r>
            <a:endParaRPr b="1" u="sng" dirty="0"/>
          </a:p>
        </p:txBody>
      </p:sp>
      <p:pic>
        <p:nvPicPr>
          <p:cNvPr id="141" name="Google Shape;141;p6" descr="04_0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05000" y="3044601"/>
            <a:ext cx="5357813" cy="3737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Insolation Input</a:t>
            </a:r>
            <a:endParaRPr/>
          </a:p>
        </p:txBody>
      </p:sp>
      <p:sp>
        <p:nvSpPr>
          <p:cNvPr id="154" name="Google Shape;154;p8"/>
          <p:cNvSpPr txBox="1">
            <a:spLocks noGrp="1"/>
          </p:cNvSpPr>
          <p:nvPr>
            <p:ph idx="1"/>
          </p:nvPr>
        </p:nvSpPr>
        <p:spPr>
          <a:xfrm>
            <a:off x="152400" y="1831848"/>
            <a:ext cx="8153400" cy="44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740"/>
            </a:pPr>
            <a:r>
              <a:rPr lang="en-US" dirty="0"/>
              <a:t>Four ways incoming energy is transmitted:</a:t>
            </a:r>
            <a:endParaRPr dirty="0"/>
          </a:p>
          <a:p>
            <a:pPr marL="708660" lvl="1" indent="-342900" algn="l" rtl="0">
              <a:spcBef>
                <a:spcPts val="550"/>
              </a:spcBef>
              <a:spcAft>
                <a:spcPts val="0"/>
              </a:spcAft>
              <a:buSzPts val="1820"/>
            </a:pPr>
            <a:r>
              <a:rPr lang="en-US" dirty="0"/>
              <a:t>Scattering</a:t>
            </a:r>
            <a:endParaRPr dirty="0"/>
          </a:p>
          <a:p>
            <a:pPr marL="708660" lvl="1" indent="-342900" algn="l" rtl="0">
              <a:spcBef>
                <a:spcPts val="550"/>
              </a:spcBef>
              <a:spcAft>
                <a:spcPts val="0"/>
              </a:spcAft>
              <a:buSzPts val="1820"/>
            </a:pPr>
            <a:r>
              <a:rPr lang="en-US" dirty="0"/>
              <a:t>Refraction</a:t>
            </a:r>
            <a:endParaRPr dirty="0"/>
          </a:p>
          <a:p>
            <a:pPr marL="708660" lvl="1" indent="-342900" algn="l" rtl="0">
              <a:spcBef>
                <a:spcPts val="550"/>
              </a:spcBef>
              <a:spcAft>
                <a:spcPts val="0"/>
              </a:spcAft>
              <a:buSzPts val="1820"/>
            </a:pPr>
            <a:r>
              <a:rPr lang="en-US" dirty="0"/>
              <a:t>Reflection</a:t>
            </a:r>
            <a:endParaRPr dirty="0"/>
          </a:p>
          <a:p>
            <a:pPr marL="708660" lvl="1" indent="-342900" algn="l" rtl="0">
              <a:spcBef>
                <a:spcPts val="550"/>
              </a:spcBef>
              <a:spcAft>
                <a:spcPts val="0"/>
              </a:spcAft>
              <a:buSzPts val="1820"/>
            </a:pPr>
            <a:r>
              <a:rPr lang="en-US" dirty="0"/>
              <a:t>Absorption</a:t>
            </a:r>
            <a:endParaRPr dirty="0"/>
          </a:p>
        </p:txBody>
      </p:sp>
      <p:pic>
        <p:nvPicPr>
          <p:cNvPr id="155" name="Google Shape;155;p8" descr="04_01.JP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55471" y="2419350"/>
            <a:ext cx="6122197" cy="427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Scattering (Diffuse Radiation)</a:t>
            </a:r>
            <a:endParaRPr/>
          </a:p>
        </p:txBody>
      </p:sp>
      <p:sp>
        <p:nvSpPr>
          <p:cNvPr id="161" name="Google Shape;161;p9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  <a:buSzPts val="1740"/>
            </a:pPr>
            <a:r>
              <a:rPr lang="en-US" u="sng" dirty="0"/>
              <a:t>Scattering </a:t>
            </a:r>
            <a:r>
              <a:rPr lang="en-US" dirty="0"/>
              <a:t>- The molecules change the direction of the insolation without changing the wavelength.</a:t>
            </a:r>
            <a:endParaRPr dirty="0"/>
          </a:p>
          <a:p>
            <a:pPr marL="453390" lvl="0" indent="-342900" algn="l" rtl="0">
              <a:spcBef>
                <a:spcPts val="700"/>
              </a:spcBef>
              <a:spcAft>
                <a:spcPts val="0"/>
              </a:spcAft>
              <a:buSzPts val="1740"/>
            </a:pPr>
            <a:endParaRPr b="1" u="sng" dirty="0"/>
          </a:p>
          <a:p>
            <a:pPr lvl="0" algn="l" rtl="0">
              <a:spcBef>
                <a:spcPts val="700"/>
              </a:spcBef>
              <a:spcAft>
                <a:spcPts val="0"/>
              </a:spcAft>
              <a:buSzPts val="1740"/>
            </a:pPr>
            <a:r>
              <a:rPr lang="en-US" i="1" dirty="0"/>
              <a:t>Diffuse radiation </a:t>
            </a:r>
            <a:r>
              <a:rPr lang="en-US" dirty="0"/>
              <a:t>is the downward component of scattered light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1"/>
          <p:cNvSpPr txBox="1">
            <a:spLocks noGrp="1"/>
          </p:cNvSpPr>
          <p:nvPr>
            <p:ph type="title"/>
          </p:nvPr>
        </p:nvSpPr>
        <p:spPr>
          <a:xfrm>
            <a:off x="4009644" y="96861"/>
            <a:ext cx="6377940" cy="12930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 dirty="0"/>
              <a:t>Refraction</a:t>
            </a:r>
            <a:endParaRPr dirty="0"/>
          </a:p>
        </p:txBody>
      </p:sp>
      <p:sp>
        <p:nvSpPr>
          <p:cNvPr id="167" name="Google Shape;167;p11"/>
          <p:cNvSpPr txBox="1">
            <a:spLocks noGrp="1"/>
          </p:cNvSpPr>
          <p:nvPr>
            <p:ph idx="1"/>
          </p:nvPr>
        </p:nvSpPr>
        <p:spPr>
          <a:xfrm>
            <a:off x="152400" y="1828800"/>
            <a:ext cx="3543300" cy="5343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560"/>
            </a:pPr>
            <a:r>
              <a:rPr lang="en-US" sz="2600" dirty="0"/>
              <a:t>Changes in density through which insolation passes causes a change in its direction and speed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Light is bent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(</a:t>
            </a:r>
            <a:r>
              <a:rPr lang="en-US" b="1" u="sng" dirty="0"/>
              <a:t>refraction</a:t>
            </a:r>
            <a:r>
              <a:rPr lang="en-US" dirty="0"/>
              <a:t>)</a:t>
            </a:r>
            <a:endParaRPr dirty="0"/>
          </a:p>
        </p:txBody>
      </p:sp>
      <p:pic>
        <p:nvPicPr>
          <p:cNvPr id="168" name="Google Shape;168;p11"/>
          <p:cNvPicPr preferRelativeResize="0"/>
          <p:nvPr/>
        </p:nvPicPr>
        <p:blipFill rotWithShape="1">
          <a:blip r:embed="rId3">
            <a:alphaModFix/>
          </a:blip>
          <a:srcRect l="21652" t="5015" r="14955" b="10112"/>
          <a:stretch/>
        </p:blipFill>
        <p:spPr>
          <a:xfrm>
            <a:off x="3504392" y="1238250"/>
            <a:ext cx="5639608" cy="561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400"/>
              <a:buFont typeface="Palatino Linotype"/>
              <a:buNone/>
            </a:pPr>
            <a:r>
              <a:rPr lang="en-US"/>
              <a:t>Reflection</a:t>
            </a:r>
            <a:endParaRPr/>
          </a:p>
        </p:txBody>
      </p:sp>
      <p:sp>
        <p:nvSpPr>
          <p:cNvPr id="174" name="Google Shape;174;p12"/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>
              <a:spcBef>
                <a:spcPts val="0"/>
              </a:spcBef>
              <a:buSzPts val="1740"/>
            </a:pPr>
            <a:r>
              <a:rPr lang="en-US" b="1" u="sng" dirty="0"/>
              <a:t>Reflection</a:t>
            </a:r>
            <a:r>
              <a:rPr lang="en-US" dirty="0"/>
              <a:t> – energy hitting Earth and bouncing back into space, </a:t>
            </a:r>
            <a:r>
              <a:rPr lang="en-US" i="1" dirty="0"/>
              <a:t>without being absorbed or performing work</a:t>
            </a:r>
            <a:endParaRPr dirty="0"/>
          </a:p>
          <a:p>
            <a:pPr marL="453390" indent="-342900">
              <a:spcBef>
                <a:spcPts val="700"/>
              </a:spcBef>
              <a:buSzPts val="1740"/>
            </a:pPr>
            <a:endParaRPr dirty="0"/>
          </a:p>
          <a:p>
            <a:pPr>
              <a:spcBef>
                <a:spcPts val="700"/>
              </a:spcBef>
              <a:buSzPts val="1740"/>
            </a:pPr>
            <a:r>
              <a:rPr lang="en-US" b="1" u="sng" dirty="0"/>
              <a:t>Albedo</a:t>
            </a:r>
            <a:r>
              <a:rPr lang="en-US" i="1" u="sng" dirty="0"/>
              <a:t> </a:t>
            </a:r>
            <a:r>
              <a:rPr lang="en-US" dirty="0"/>
              <a:t>– the reflective quality of a surface measured in percent</a:t>
            </a:r>
            <a:endParaRPr dirty="0"/>
          </a:p>
          <a:p>
            <a:pPr marL="708660" lvl="1" indent="-342900">
              <a:spcBef>
                <a:spcPts val="550"/>
              </a:spcBef>
              <a:buSzPts val="1820"/>
            </a:pPr>
            <a:r>
              <a:rPr lang="en-US" dirty="0"/>
              <a:t>Controls the amount of absorption for a surface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</TotalTime>
  <Words>671</Words>
  <Application>Microsoft Office PowerPoint</Application>
  <PresentationFormat>On-screen Show (4:3)</PresentationFormat>
  <Paragraphs>120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Libre Baskerville</vt:lpstr>
      <vt:lpstr>Calibri</vt:lpstr>
      <vt:lpstr>Century Gothic</vt:lpstr>
      <vt:lpstr>Palatino Linotype</vt:lpstr>
      <vt:lpstr>Arial</vt:lpstr>
      <vt:lpstr>Vapor Trail</vt:lpstr>
      <vt:lpstr>Global patterns of  Temperature and heat</vt:lpstr>
      <vt:lpstr>Review</vt:lpstr>
      <vt:lpstr>Review</vt:lpstr>
      <vt:lpstr>PowerPoint Presentation</vt:lpstr>
      <vt:lpstr>Energy Pathways and Insolation</vt:lpstr>
      <vt:lpstr>Insolation Input</vt:lpstr>
      <vt:lpstr>Scattering (Diffuse Radiation)</vt:lpstr>
      <vt:lpstr>Refraction</vt:lpstr>
      <vt:lpstr>Reflection</vt:lpstr>
      <vt:lpstr>Albedo</vt:lpstr>
      <vt:lpstr>Absorption</vt:lpstr>
      <vt:lpstr>The Greenhouse Effect</vt:lpstr>
      <vt:lpstr>Daily Radiation Patterns</vt:lpstr>
      <vt:lpstr>PowerPoint Presentation</vt:lpstr>
      <vt:lpstr>Introduction to Heat</vt:lpstr>
      <vt:lpstr>Introduction to Heat</vt:lpstr>
      <vt:lpstr>Temperature</vt:lpstr>
      <vt:lpstr>Principal Temperature Controls</vt:lpstr>
      <vt:lpstr>Latitude</vt:lpstr>
      <vt:lpstr>Altitude/Elevation</vt:lpstr>
      <vt:lpstr>High Elevation – Notice the two city latitudes approx. match</vt:lpstr>
      <vt:lpstr>Cloud Cover</vt:lpstr>
      <vt:lpstr>Land-Water Differences</vt:lpstr>
      <vt:lpstr>Land-Water Differences</vt:lpstr>
      <vt:lpstr>Marine Effect vs. Continentality</vt:lpstr>
      <vt:lpstr>Earth’s Temperature Patterns</vt:lpstr>
      <vt:lpstr>Annual Temp Range Maps</vt:lpstr>
      <vt:lpstr>Looking Ahead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User</dc:creator>
  <cp:lastModifiedBy>Stachowiak, Lauren</cp:lastModifiedBy>
  <cp:revision>2</cp:revision>
  <dcterms:created xsi:type="dcterms:W3CDTF">2013-08-10T17:05:12Z</dcterms:created>
  <dcterms:modified xsi:type="dcterms:W3CDTF">2024-08-28T03:25:59Z</dcterms:modified>
</cp:coreProperties>
</file>